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  <p:sldId id="263" r:id="rId9"/>
    <p:sldId id="266" r:id="rId10"/>
    <p:sldId id="264" r:id="rId11"/>
    <p:sldId id="265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7E7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110" d="100"/>
          <a:sy n="110" d="100"/>
        </p:scale>
        <p:origin x="612" y="1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192395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19865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384351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92910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47280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7344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720176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87872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86961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60093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85688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4D9443-D9E6-42FF-81DC-743DA28315E6}" type="datetimeFigureOut">
              <a:rPr kumimoji="1" lang="ja-JP" altLang="en-US" smtClean="0"/>
              <a:t>2021/5/26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12E191-3E85-410B-81CC-B1E62F7CD47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08306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unicef.or.jp/sdgs/target.html" TargetMode="Externa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42E0AF5-F898-48FE-B96E-8FF6C4B186D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altLang="ja-JP" sz="4400" b="1" dirty="0">
                <a:solidFill>
                  <a:schemeClr val="accent2"/>
                </a:solidFill>
                <a:latin typeface="+mn-ea"/>
              </a:rPr>
              <a:t>Intelligent</a:t>
            </a:r>
            <a:r>
              <a:rPr lang="ja-JP" altLang="en-US" sz="4400" b="1" dirty="0">
                <a:solidFill>
                  <a:schemeClr val="accent2"/>
                </a:solidFill>
                <a:latin typeface="+mn-ea"/>
              </a:rPr>
              <a:t> </a:t>
            </a:r>
            <a:r>
              <a:rPr lang="en-US" altLang="ja-JP" sz="4400" b="1" dirty="0">
                <a:solidFill>
                  <a:schemeClr val="accent2"/>
                </a:solidFill>
                <a:latin typeface="+mn-ea"/>
              </a:rPr>
              <a:t>Challenge</a:t>
            </a:r>
            <a:r>
              <a:rPr lang="ja-JP" altLang="en-US" sz="4400" b="1" dirty="0">
                <a:solidFill>
                  <a:schemeClr val="accent2"/>
                </a:solidFill>
                <a:latin typeface="+mn-ea"/>
              </a:rPr>
              <a:t> </a:t>
            </a:r>
            <a:r>
              <a:rPr lang="en-US" altLang="ja-JP" sz="4400" b="1" dirty="0" smtClean="0">
                <a:solidFill>
                  <a:schemeClr val="accent2"/>
                </a:solidFill>
                <a:latin typeface="+mn-ea"/>
              </a:rPr>
              <a:t>2021</a:t>
            </a:r>
            <a:r>
              <a:rPr lang="en-US" altLang="ja-JP" sz="4400" b="1" dirty="0">
                <a:solidFill>
                  <a:schemeClr val="accent2"/>
                </a:solidFill>
                <a:latin typeface="+mn-ea"/>
              </a:rPr>
              <a:t/>
            </a:r>
            <a:br>
              <a:rPr lang="en-US" altLang="ja-JP" sz="4400" b="1" dirty="0">
                <a:solidFill>
                  <a:schemeClr val="accent2"/>
                </a:solidFill>
                <a:latin typeface="+mn-ea"/>
              </a:rPr>
            </a:br>
            <a:r>
              <a:rPr lang="ja-JP" altLang="en-US" sz="4400" b="1" dirty="0">
                <a:solidFill>
                  <a:schemeClr val="accent2"/>
                </a:solidFill>
                <a:latin typeface="+mn-ea"/>
              </a:rPr>
              <a:t>概要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54DC82B-1C67-49A2-B0C0-B3E9DC7BD8E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173978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B10ED0-D440-4CFB-9A56-1474E27121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1" y="9239"/>
            <a:ext cx="8797771" cy="794327"/>
          </a:xfrm>
        </p:spPr>
        <p:txBody>
          <a:bodyPr>
            <a:noAutofit/>
          </a:bodyPr>
          <a:lstStyle/>
          <a:p>
            <a: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4.</a:t>
            </a:r>
            <a:r>
              <a:rPr lang="ja-JP" altLang="en-US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アイデアの詳細</a:t>
            </a:r>
            <a: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/>
            </a:r>
            <a:b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</a:br>
            <a:r>
              <a:rPr lang="ja-JP" altLang="en-US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　</a:t>
            </a:r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4</a:t>
            </a:r>
            <a:r>
              <a:rPr lang="ja-JP" altLang="en-US" sz="3200" dirty="0" err="1" smtClean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．</a:t>
            </a:r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3</a:t>
            </a:r>
            <a:r>
              <a:rPr lang="ja-JP" altLang="en-US" sz="3200" dirty="0" err="1" smtClean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．</a:t>
            </a:r>
            <a:r>
              <a:rPr lang="ja-JP" altLang="en-US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　</a:t>
            </a:r>
            <a:r>
              <a:rPr lang="ja-JP" altLang="en-US" sz="3200" dirty="0" smtClean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アイデアと１６９のターゲット</a:t>
            </a:r>
            <a:endParaRPr kumimoji="1" lang="ja-JP" altLang="en-US" sz="20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B301E134-9826-4075-A837-DC129C5E6166}"/>
              </a:ext>
            </a:extLst>
          </p:cNvPr>
          <p:cNvCxnSpPr>
            <a:cxnSpLocks/>
          </p:cNvCxnSpPr>
          <p:nvPr/>
        </p:nvCxnSpPr>
        <p:spPr>
          <a:xfrm>
            <a:off x="0" y="870754"/>
            <a:ext cx="9144000" cy="0"/>
          </a:xfrm>
          <a:prstGeom prst="line">
            <a:avLst/>
          </a:prstGeom>
          <a:ln w="76200" cmpd="thickThin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3E25091-4B7C-4510-BD3B-FBB3BAD50E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6905" y="1012821"/>
            <a:ext cx="8626276" cy="5530013"/>
          </a:xfrm>
        </p:spPr>
        <p:txBody>
          <a:bodyPr/>
          <a:lstStyle/>
          <a:p>
            <a:r>
              <a:rPr lang="ja-JP" altLang="en-US" dirty="0"/>
              <a:t>提案の</a:t>
            </a:r>
            <a:r>
              <a:rPr lang="ja-JP" altLang="en-US" dirty="0" smtClean="0"/>
              <a:t>アイデアについて、関連する</a:t>
            </a:r>
            <a:r>
              <a:rPr lang="en-US" altLang="ja-JP" dirty="0" smtClean="0"/>
              <a:t>SDGs</a:t>
            </a:r>
            <a:r>
              <a:rPr lang="ja-JP" altLang="en-US" dirty="0" smtClean="0"/>
              <a:t>開発目標の</a:t>
            </a:r>
            <a:r>
              <a:rPr lang="ja-JP" altLang="en-US" dirty="0" err="1"/>
              <a:t>と</a:t>
            </a:r>
            <a:r>
              <a:rPr lang="ja-JP" altLang="en-US" dirty="0" smtClean="0"/>
              <a:t>ターゲットから「目標</a:t>
            </a:r>
            <a:r>
              <a:rPr lang="en-US" altLang="ja-JP" smtClean="0"/>
              <a:t>11</a:t>
            </a:r>
            <a:r>
              <a:rPr lang="ja-JP" altLang="en-US" smtClean="0"/>
              <a:t>」内で該当</a:t>
            </a:r>
            <a:r>
              <a:rPr lang="ja-JP" altLang="en-US" dirty="0" smtClean="0"/>
              <a:t>するものを記載して</a:t>
            </a:r>
            <a:r>
              <a:rPr lang="ja-JP" altLang="en-US" dirty="0"/>
              <a:t>ください。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 smtClean="0"/>
              <a:t>（参考）</a:t>
            </a:r>
            <a:r>
              <a:rPr lang="en-US" altLang="ja-JP" dirty="0" smtClean="0">
                <a:hlinkClick r:id="rId2"/>
              </a:rPr>
              <a:t>https</a:t>
            </a:r>
            <a:r>
              <a:rPr lang="en-US" altLang="ja-JP" dirty="0">
                <a:hlinkClick r:id="rId2"/>
              </a:rPr>
              <a:t>://</a:t>
            </a:r>
            <a:r>
              <a:rPr lang="en-US" altLang="ja-JP" dirty="0" smtClean="0">
                <a:hlinkClick r:id="rId2"/>
              </a:rPr>
              <a:t>www.unicef.or.jp/sdgs/target.html</a:t>
            </a:r>
            <a:endParaRPr lang="en-US" altLang="ja-JP" dirty="0" smtClean="0"/>
          </a:p>
          <a:p>
            <a:pPr marL="457200" lvl="1" indent="0">
              <a:buNone/>
            </a:pP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8137974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B10ED0-D440-4CFB-9A56-1474E27121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7886700" cy="593662"/>
          </a:xfrm>
        </p:spPr>
        <p:txBody>
          <a:bodyPr>
            <a:noAutofit/>
          </a:bodyPr>
          <a:lstStyle/>
          <a:p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5</a:t>
            </a:r>
            <a:r>
              <a:rPr lang="ja-JP" altLang="en-US" sz="320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．</a:t>
            </a:r>
            <a:r>
              <a:rPr lang="ja-JP" altLang="en-US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自由記述</a:t>
            </a:r>
            <a:endParaRPr kumimoji="1" lang="ja-JP" altLang="en-US" sz="32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B301E134-9826-4075-A837-DC129C5E6166}"/>
              </a:ext>
            </a:extLst>
          </p:cNvPr>
          <p:cNvCxnSpPr>
            <a:cxnSpLocks/>
          </p:cNvCxnSpPr>
          <p:nvPr/>
        </p:nvCxnSpPr>
        <p:spPr>
          <a:xfrm>
            <a:off x="0" y="593662"/>
            <a:ext cx="9144000" cy="0"/>
          </a:xfrm>
          <a:prstGeom prst="line">
            <a:avLst/>
          </a:prstGeom>
          <a:ln w="76200" cmpd="thickThin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3E25091-4B7C-4510-BD3B-FBB3BAD50E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6905" y="809625"/>
            <a:ext cx="8573010" cy="4351338"/>
          </a:xfrm>
        </p:spPr>
        <p:txBody>
          <a:bodyPr/>
          <a:lstStyle/>
          <a:p>
            <a:r>
              <a:rPr lang="ja-JP" altLang="en-US" dirty="0"/>
              <a:t>デモ動画、プログラムでの試作結果など、アピールポイントを記載してください。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4971063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998339A-5099-40C4-972F-039D67A667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7"/>
            <a:ext cx="7886700" cy="633250"/>
          </a:xfrm>
        </p:spPr>
        <p:txBody>
          <a:bodyPr>
            <a:normAutofit/>
          </a:bodyPr>
          <a:lstStyle/>
          <a:p>
            <a:r>
              <a:rPr kumimoji="1" lang="ja-JP" altLang="en-US" sz="3600" dirty="0"/>
              <a:t>応募条件および注意事項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3103C60-3297-4909-AEFF-C670AFF2E6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28650" y="998377"/>
            <a:ext cx="7886700" cy="5494496"/>
          </a:xfrm>
        </p:spPr>
        <p:txBody>
          <a:bodyPr>
            <a:normAutofit fontScale="92500" lnSpcReduction="10000"/>
          </a:bodyPr>
          <a:lstStyle/>
          <a:p>
            <a:r>
              <a:rPr kumimoji="1" lang="ja-JP" altLang="en-US" dirty="0"/>
              <a:t>応募条件</a:t>
            </a:r>
            <a:endParaRPr kumimoji="1" lang="en-US" altLang="ja-JP" dirty="0"/>
          </a:p>
          <a:p>
            <a:pPr lvl="1"/>
            <a:r>
              <a:rPr lang="ja-JP" altLang="en-US" dirty="0"/>
              <a:t>すべての 選考スケジュールに参加可能であること（学業との調整は可能です）</a:t>
            </a:r>
          </a:p>
          <a:p>
            <a:pPr lvl="1"/>
            <a:r>
              <a:rPr lang="en-US" altLang="ja-JP" dirty="0"/>
              <a:t>1</a:t>
            </a:r>
            <a:r>
              <a:rPr lang="ja-JP" altLang="en-US" dirty="0"/>
              <a:t>チーム　</a:t>
            </a:r>
            <a:r>
              <a:rPr lang="en-US" altLang="ja-JP" dirty="0"/>
              <a:t>1</a:t>
            </a:r>
            <a:r>
              <a:rPr lang="ja-JP" altLang="en-US" dirty="0"/>
              <a:t>人～</a:t>
            </a:r>
            <a:r>
              <a:rPr lang="en-US" altLang="ja-JP" dirty="0"/>
              <a:t>6</a:t>
            </a:r>
            <a:r>
              <a:rPr lang="ja-JP" altLang="en-US" dirty="0"/>
              <a:t>人までであること</a:t>
            </a:r>
          </a:p>
          <a:p>
            <a:pPr lvl="1"/>
            <a:r>
              <a:rPr lang="ja-JP" altLang="en-US" dirty="0"/>
              <a:t>応募者に登記済の法人の取締役が含まれる場合であって、応募事業を当該法人で推進する予定がある場合は、当該法人に当社グループ会社以外の資本参画および資本参画計画がないこと</a:t>
            </a:r>
          </a:p>
          <a:p>
            <a:pPr lvl="1"/>
            <a:r>
              <a:rPr lang="ja-JP" altLang="en-US" dirty="0"/>
              <a:t>本人が未成年の場合は親権者の承諾を得ること</a:t>
            </a:r>
            <a:endParaRPr lang="en-US" altLang="ja-JP" dirty="0"/>
          </a:p>
          <a:p>
            <a:r>
              <a:rPr lang="ja-JP" altLang="en-US" dirty="0"/>
              <a:t>注意事項</a:t>
            </a:r>
            <a:endParaRPr lang="en-US" altLang="ja-JP" dirty="0"/>
          </a:p>
          <a:p>
            <a:pPr lvl="1"/>
            <a:r>
              <a:rPr lang="ja-JP" altLang="en-US" dirty="0"/>
              <a:t>募集要項に違反する事実やアイデアの盗用、第三者の権利の侵害、その他不正があった場合は、審査対象外あるいは受賞取り消しとなる場合があります。</a:t>
            </a:r>
          </a:p>
          <a:p>
            <a:pPr lvl="1"/>
            <a:r>
              <a:rPr lang="ja-JP" altLang="en-US" dirty="0"/>
              <a:t>応募いただいた内容は、今後当サイト及び関連企業サイトにて公開するなど、各種媒体で開示する予定があります。特許を含めた権利申請等</a:t>
            </a:r>
            <a:r>
              <a:rPr lang="ja-JP" altLang="en-US"/>
              <a:t>は</a:t>
            </a:r>
            <a:r>
              <a:rPr lang="ja-JP" altLang="en-US" smtClean="0"/>
              <a:t>事前</a:t>
            </a:r>
            <a:r>
              <a:rPr lang="ja-JP" altLang="en-US"/>
              <a:t>に</a:t>
            </a:r>
            <a:r>
              <a:rPr lang="ja-JP" altLang="en-US" smtClean="0"/>
              <a:t>対応</a:t>
            </a:r>
            <a:r>
              <a:rPr lang="ja-JP" altLang="en-US" dirty="0"/>
              <a:t>をお願いいたします。</a:t>
            </a:r>
          </a:p>
          <a:p>
            <a:pPr lvl="1"/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913486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0" name="Rectangle 9">
            <a:extLst>
              <a:ext uri="{FF2B5EF4-FFF2-40B4-BE49-F238E27FC236}">
                <a16:creationId xmlns:a16="http://schemas.microsoft.com/office/drawing/2014/main" id="{559AE206-7EBA-4D33-8BC9-9D8158553F0E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9144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endParaRPr lang="en-US" sz="1350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4" name="タイトル 3">
            <a:extLst>
              <a:ext uri="{FF2B5EF4-FFF2-40B4-BE49-F238E27FC236}">
                <a16:creationId xmlns:a16="http://schemas.microsoft.com/office/drawing/2014/main" id="{4B4DC6BC-98FC-4FB2-89E2-65E27C29A2B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28650" y="4555055"/>
            <a:ext cx="5174047" cy="1723125"/>
          </a:xfrm>
        </p:spPr>
        <p:txBody>
          <a:bodyPr anchor="ctr">
            <a:normAutofit/>
          </a:bodyPr>
          <a:lstStyle/>
          <a:p>
            <a:pPr algn="r"/>
            <a:r>
              <a:rPr kumimoji="1" lang="ja-JP" altLang="en-US" dirty="0"/>
              <a:t>アイデア名</a:t>
            </a:r>
          </a:p>
        </p:txBody>
      </p:sp>
      <p:sp>
        <p:nvSpPr>
          <p:cNvPr id="5" name="字幕 4">
            <a:extLst>
              <a:ext uri="{FF2B5EF4-FFF2-40B4-BE49-F238E27FC236}">
                <a16:creationId xmlns:a16="http://schemas.microsoft.com/office/drawing/2014/main" id="{93AFDD4E-2E05-49C8-9B5A-AC441BFD78C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156968" y="4555055"/>
            <a:ext cx="2537450" cy="1723125"/>
          </a:xfrm>
        </p:spPr>
        <p:txBody>
          <a:bodyPr anchor="ctr">
            <a:normAutofit/>
          </a:bodyPr>
          <a:lstStyle/>
          <a:p>
            <a:pPr algn="l"/>
            <a:r>
              <a:rPr kumimoji="1" lang="ja-JP" altLang="en-US" dirty="0"/>
              <a:t>チーム名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6437D937-A7F1-4011-92B4-328E5BE1B166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41425" y="1322610"/>
            <a:ext cx="1682850" cy="1682847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endParaRPr lang="en-US" sz="1350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B672F332-AF08-46C6-94F0-77684310D7B7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2546253" y="2707205"/>
            <a:ext cx="721796" cy="72179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endParaRPr lang="en-US" sz="1350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34244EF8-D73A-40E1-BE73-D46E6B4B04ED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844374" y="2603243"/>
            <a:ext cx="220271" cy="220271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endParaRPr lang="en-US" sz="1350">
              <a:solidFill>
                <a:prstClr val="white"/>
              </a:solidFill>
              <a:latin typeface="Calibri" panose="020F0502020204030204"/>
            </a:endParaRP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AB84D7E8-4ECB-42D7-ADBF-01689B0F24AE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329087" y="0"/>
            <a:ext cx="4814914" cy="3429000"/>
          </a:xfrm>
          <a:custGeom>
            <a:avLst/>
            <a:gdLst>
              <a:gd name="connsiteX0" fmla="*/ 0 w 5699887"/>
              <a:gd name="connsiteY0" fmla="*/ 0 h 4059244"/>
              <a:gd name="connsiteX1" fmla="*/ 5699887 w 5699887"/>
              <a:gd name="connsiteY1" fmla="*/ 0 h 4059244"/>
              <a:gd name="connsiteX2" fmla="*/ 5699887 w 5699887"/>
              <a:gd name="connsiteY2" fmla="*/ 3944096 h 4059244"/>
              <a:gd name="connsiteX3" fmla="*/ 5525775 w 5699887"/>
              <a:gd name="connsiteY3" fmla="*/ 3980429 h 4059244"/>
              <a:gd name="connsiteX4" fmla="*/ 4663256 w 5699887"/>
              <a:gd name="connsiteY4" fmla="*/ 4059244 h 4059244"/>
              <a:gd name="connsiteX5" fmla="*/ 8566 w 5699887"/>
              <a:gd name="connsiteY5" fmla="*/ 67422 h 40592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699887" h="4059244">
                <a:moveTo>
                  <a:pt x="0" y="0"/>
                </a:moveTo>
                <a:lnTo>
                  <a:pt x="5699887" y="0"/>
                </a:lnTo>
                <a:lnTo>
                  <a:pt x="5699887" y="3944096"/>
                </a:lnTo>
                <a:lnTo>
                  <a:pt x="5525775" y="3980429"/>
                </a:lnTo>
                <a:cubicBezTo>
                  <a:pt x="5246154" y="4032190"/>
                  <a:pt x="4957865" y="4059244"/>
                  <a:pt x="4663256" y="4059244"/>
                </a:cubicBezTo>
                <a:cubicBezTo>
                  <a:pt x="2306390" y="4059244"/>
                  <a:pt x="353936" y="2327747"/>
                  <a:pt x="8566" y="6742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>
              <a:defRPr/>
            </a:pPr>
            <a:endParaRPr lang="en-US" sz="1350">
              <a:solidFill>
                <a:prstClr val="white"/>
              </a:solidFill>
              <a:latin typeface="Calibri" panose="020F0502020204030204"/>
            </a:endParaRPr>
          </a:p>
        </p:txBody>
      </p:sp>
      <p:cxnSp>
        <p:nvCxnSpPr>
          <p:cNvPr id="20" name="Straight Connector 19">
            <a:extLst>
              <a:ext uri="{FF2B5EF4-FFF2-40B4-BE49-F238E27FC236}">
                <a16:creationId xmlns:a16="http://schemas.microsoft.com/office/drawing/2014/main" id="{9E8E38ED-369A-44C2-B635-0BED0E48A6E8}"/>
              </a:ext>
              <a:ext uri="{C183D7F6-B498-43B3-948B-1728B52AA6E4}">
                <adec:decorative xmlns=""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5979834" y="4776880"/>
            <a:ext cx="0" cy="1303020"/>
          </a:xfrm>
          <a:prstGeom prst="line">
            <a:avLst/>
          </a:prstGeom>
          <a:ln w="19050" cap="sq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66AE9DDF-0480-4C6E-A892-BD858452F855}"/>
              </a:ext>
            </a:extLst>
          </p:cNvPr>
          <p:cNvSpPr/>
          <p:nvPr/>
        </p:nvSpPr>
        <p:spPr>
          <a:xfrm>
            <a:off x="5074728" y="579820"/>
            <a:ext cx="3911648" cy="9541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altLang="ja-JP" sz="2800" b="1" dirty="0">
                <a:solidFill>
                  <a:schemeClr val="bg1"/>
                </a:solidFill>
                <a:latin typeface="+mn-ea"/>
              </a:rPr>
              <a:t>Intelligent</a:t>
            </a:r>
            <a:r>
              <a:rPr lang="ja-JP" altLang="en-US" sz="2800" b="1" dirty="0">
                <a:solidFill>
                  <a:schemeClr val="bg1"/>
                </a:solidFill>
                <a:latin typeface="+mn-ea"/>
              </a:rPr>
              <a:t> </a:t>
            </a:r>
            <a:r>
              <a:rPr lang="en-US" altLang="ja-JP" sz="2800" b="1" dirty="0">
                <a:solidFill>
                  <a:schemeClr val="bg1"/>
                </a:solidFill>
                <a:latin typeface="+mn-ea"/>
              </a:rPr>
              <a:t>Challenge</a:t>
            </a:r>
            <a:r>
              <a:rPr lang="ja-JP" altLang="en-US" sz="2800" b="1" dirty="0">
                <a:solidFill>
                  <a:schemeClr val="bg1"/>
                </a:solidFill>
                <a:latin typeface="+mn-ea"/>
              </a:rPr>
              <a:t> </a:t>
            </a:r>
            <a:endParaRPr lang="en-US" altLang="ja-JP" sz="2800" b="1" dirty="0">
              <a:solidFill>
                <a:schemeClr val="bg1"/>
              </a:solidFill>
              <a:latin typeface="+mn-ea"/>
            </a:endParaRPr>
          </a:p>
          <a:p>
            <a:pPr algn="ctr"/>
            <a:r>
              <a:rPr lang="en-US" altLang="ja-JP" sz="2800" b="1" dirty="0" smtClean="0">
                <a:solidFill>
                  <a:schemeClr val="bg1"/>
                </a:solidFill>
                <a:latin typeface="+mn-ea"/>
              </a:rPr>
              <a:t>2020</a:t>
            </a:r>
            <a:endParaRPr lang="ja-JP" altLang="en-US" sz="28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7340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B10ED0-D440-4CFB-9A56-1474E27121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7886700" cy="593662"/>
          </a:xfrm>
        </p:spPr>
        <p:txBody>
          <a:bodyPr>
            <a:noAutofit/>
          </a:bodyPr>
          <a:lstStyle/>
          <a:p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1.</a:t>
            </a:r>
            <a:r>
              <a:rPr lang="ja-JP" altLang="en-US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チーム名と参加メンバー</a:t>
            </a:r>
            <a:endParaRPr kumimoji="1" lang="ja-JP" altLang="en-US" sz="32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graphicFrame>
        <p:nvGraphicFramePr>
          <p:cNvPr id="8" name="コンテンツ プレースホルダー 7">
            <a:extLst>
              <a:ext uri="{FF2B5EF4-FFF2-40B4-BE49-F238E27FC236}">
                <a16:creationId xmlns:a16="http://schemas.microsoft.com/office/drawing/2014/main" id="{F2AE283D-B0E3-4399-B71A-2B6286CC503B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60511231"/>
              </p:ext>
            </p:extLst>
          </p:nvPr>
        </p:nvGraphicFramePr>
        <p:xfrm>
          <a:off x="249959" y="816484"/>
          <a:ext cx="8751998" cy="370840"/>
        </p:xfrm>
        <a:graphic>
          <a:graphicData uri="http://schemas.openxmlformats.org/drawingml/2006/table">
            <a:tbl>
              <a:tblPr firstCol="1">
                <a:tableStyleId>{073A0DAA-6AF3-43AB-8588-CEC1D06C72B9}</a:tableStyleId>
              </a:tblPr>
              <a:tblGrid>
                <a:gridCol w="1614352">
                  <a:extLst>
                    <a:ext uri="{9D8B030D-6E8A-4147-A177-3AD203B41FA5}">
                      <a16:colId xmlns:a16="http://schemas.microsoft.com/office/drawing/2014/main" val="2403951560"/>
                    </a:ext>
                  </a:extLst>
                </a:gridCol>
                <a:gridCol w="7137646">
                  <a:extLst>
                    <a:ext uri="{9D8B030D-6E8A-4147-A177-3AD203B41FA5}">
                      <a16:colId xmlns:a16="http://schemas.microsoft.com/office/drawing/2014/main" val="307082041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チーム名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13680303"/>
                  </a:ext>
                </a:extLst>
              </a:tr>
            </a:tbl>
          </a:graphicData>
        </a:graphic>
      </p:graphicFrame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B301E134-9826-4075-A837-DC129C5E6166}"/>
              </a:ext>
            </a:extLst>
          </p:cNvPr>
          <p:cNvCxnSpPr>
            <a:cxnSpLocks/>
          </p:cNvCxnSpPr>
          <p:nvPr/>
        </p:nvCxnSpPr>
        <p:spPr>
          <a:xfrm>
            <a:off x="0" y="593662"/>
            <a:ext cx="9144000" cy="0"/>
          </a:xfrm>
          <a:prstGeom prst="line">
            <a:avLst/>
          </a:prstGeom>
          <a:ln w="76200" cmpd="thickThin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9" name="表 8">
            <a:extLst>
              <a:ext uri="{FF2B5EF4-FFF2-40B4-BE49-F238E27FC236}">
                <a16:creationId xmlns:a16="http://schemas.microsoft.com/office/drawing/2014/main" id="{76C15612-1C05-4D69-A4D5-086C470B42D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3096268"/>
              </p:ext>
            </p:extLst>
          </p:nvPr>
        </p:nvGraphicFramePr>
        <p:xfrm>
          <a:off x="249959" y="1410145"/>
          <a:ext cx="8769754" cy="1280160"/>
        </p:xfrm>
        <a:graphic>
          <a:graphicData uri="http://schemas.openxmlformats.org/drawingml/2006/table">
            <a:tbl>
              <a:tblPr firstCol="1">
                <a:tableStyleId>{073A0DAA-6AF3-43AB-8588-CEC1D06C72B9}</a:tableStyleId>
              </a:tblPr>
              <a:tblGrid>
                <a:gridCol w="1614352">
                  <a:extLst>
                    <a:ext uri="{9D8B030D-6E8A-4147-A177-3AD203B41FA5}">
                      <a16:colId xmlns:a16="http://schemas.microsoft.com/office/drawing/2014/main" val="2418343151"/>
                    </a:ext>
                  </a:extLst>
                </a:gridCol>
                <a:gridCol w="7155402">
                  <a:extLst>
                    <a:ext uri="{9D8B030D-6E8A-4147-A177-3AD203B41FA5}">
                      <a16:colId xmlns:a16="http://schemas.microsoft.com/office/drawing/2014/main" val="2113170367"/>
                    </a:ext>
                  </a:extLst>
                </a:gridCol>
              </a:tblGrid>
              <a:tr h="303024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代表者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dirty="0"/>
                        <a:t>氏名　（大学・学部・学年・ゼミナール名）</a:t>
                      </a:r>
                      <a:endParaRPr kumimoji="1" lang="en-US" altLang="ja-JP" sz="1800" dirty="0"/>
                    </a:p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8275486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代表者連絡先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電話番号：</a:t>
                      </a:r>
                      <a:endParaRPr kumimoji="1" lang="en-US" altLang="ja-JP" dirty="0"/>
                    </a:p>
                    <a:p>
                      <a:r>
                        <a:rPr kumimoji="1" lang="ja-JP" altLang="en-US" dirty="0"/>
                        <a:t>メールアドレス：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05676102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FB17C0C0-8E0E-4086-8543-1C8603EBE4D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63753416"/>
              </p:ext>
            </p:extLst>
          </p:nvPr>
        </p:nvGraphicFramePr>
        <p:xfrm>
          <a:off x="249959" y="3060247"/>
          <a:ext cx="8751997" cy="363352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495766">
                  <a:extLst>
                    <a:ext uri="{9D8B030D-6E8A-4147-A177-3AD203B41FA5}">
                      <a16:colId xmlns:a16="http://schemas.microsoft.com/office/drawing/2014/main" val="2686060293"/>
                    </a:ext>
                  </a:extLst>
                </a:gridCol>
                <a:gridCol w="1651247">
                  <a:extLst>
                    <a:ext uri="{9D8B030D-6E8A-4147-A177-3AD203B41FA5}">
                      <a16:colId xmlns:a16="http://schemas.microsoft.com/office/drawing/2014/main" val="171430371"/>
                    </a:ext>
                  </a:extLst>
                </a:gridCol>
                <a:gridCol w="3249226">
                  <a:extLst>
                    <a:ext uri="{9D8B030D-6E8A-4147-A177-3AD203B41FA5}">
                      <a16:colId xmlns:a16="http://schemas.microsoft.com/office/drawing/2014/main" val="1288082879"/>
                    </a:ext>
                  </a:extLst>
                </a:gridCol>
                <a:gridCol w="1500326">
                  <a:extLst>
                    <a:ext uri="{9D8B030D-6E8A-4147-A177-3AD203B41FA5}">
                      <a16:colId xmlns:a16="http://schemas.microsoft.com/office/drawing/2014/main" val="3032116388"/>
                    </a:ext>
                  </a:extLst>
                </a:gridCol>
                <a:gridCol w="1855432">
                  <a:extLst>
                    <a:ext uri="{9D8B030D-6E8A-4147-A177-3AD203B41FA5}">
                      <a16:colId xmlns:a16="http://schemas.microsoft.com/office/drawing/2014/main" val="887307232"/>
                    </a:ext>
                  </a:extLst>
                </a:gridCol>
              </a:tblGrid>
              <a:tr h="45419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/>
                        <a:t>NO</a:t>
                      </a:r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/>
                        <a:t>氏名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/>
                        <a:t>大学・学部・学年・ゼミナール名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/>
                        <a:t>電話番号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/>
                        <a:t>メールアドレス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4743917"/>
                  </a:ext>
                </a:extLst>
              </a:tr>
              <a:tr h="454190"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660838655"/>
                  </a:ext>
                </a:extLst>
              </a:tr>
              <a:tr h="454190"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03277335"/>
                  </a:ext>
                </a:extLst>
              </a:tr>
              <a:tr h="454190"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93085025"/>
                  </a:ext>
                </a:extLst>
              </a:tr>
              <a:tr h="454190"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79214398"/>
                  </a:ext>
                </a:extLst>
              </a:tr>
              <a:tr h="454190"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82141517"/>
                  </a:ext>
                </a:extLst>
              </a:tr>
              <a:tr h="454190"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39700867"/>
                  </a:ext>
                </a:extLst>
              </a:tr>
              <a:tr h="454190"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115772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811185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B10ED0-D440-4CFB-9A56-1474E27121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7886700" cy="593662"/>
          </a:xfrm>
        </p:spPr>
        <p:txBody>
          <a:bodyPr>
            <a:noAutofit/>
          </a:bodyPr>
          <a:lstStyle/>
          <a:p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2.</a:t>
            </a:r>
            <a:r>
              <a:rPr lang="ja-JP" altLang="en-US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アイデアの概要</a:t>
            </a:r>
            <a:endParaRPr kumimoji="1" lang="ja-JP" altLang="en-US" sz="32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B301E134-9826-4075-A837-DC129C5E6166}"/>
              </a:ext>
            </a:extLst>
          </p:cNvPr>
          <p:cNvCxnSpPr>
            <a:cxnSpLocks/>
          </p:cNvCxnSpPr>
          <p:nvPr/>
        </p:nvCxnSpPr>
        <p:spPr>
          <a:xfrm>
            <a:off x="0" y="593662"/>
            <a:ext cx="9144000" cy="0"/>
          </a:xfrm>
          <a:prstGeom prst="line">
            <a:avLst/>
          </a:prstGeom>
          <a:ln w="76200" cmpd="thickThin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3" name="コンテンツ プレースホルダー 7">
            <a:extLst>
              <a:ext uri="{FF2B5EF4-FFF2-40B4-BE49-F238E27FC236}">
                <a16:creationId xmlns:a16="http://schemas.microsoft.com/office/drawing/2014/main" id="{5C2CD57D-97E4-47C5-8D1E-8506B6649C59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50806135"/>
              </p:ext>
            </p:extLst>
          </p:nvPr>
        </p:nvGraphicFramePr>
        <p:xfrm>
          <a:off x="249959" y="764228"/>
          <a:ext cx="8641492" cy="648000"/>
        </p:xfrm>
        <a:graphic>
          <a:graphicData uri="http://schemas.openxmlformats.org/drawingml/2006/table">
            <a:tbl>
              <a:tblPr firstCol="1">
                <a:tableStyleId>{073A0DAA-6AF3-43AB-8588-CEC1D06C72B9}</a:tableStyleId>
              </a:tblPr>
              <a:tblGrid>
                <a:gridCol w="1593968">
                  <a:extLst>
                    <a:ext uri="{9D8B030D-6E8A-4147-A177-3AD203B41FA5}">
                      <a16:colId xmlns:a16="http://schemas.microsoft.com/office/drawing/2014/main" val="2403951560"/>
                    </a:ext>
                  </a:extLst>
                </a:gridCol>
                <a:gridCol w="7047524">
                  <a:extLst>
                    <a:ext uri="{9D8B030D-6E8A-4147-A177-3AD203B41FA5}">
                      <a16:colId xmlns:a16="http://schemas.microsoft.com/office/drawing/2014/main" val="3070820411"/>
                    </a:ext>
                  </a:extLst>
                </a:gridCol>
              </a:tblGrid>
              <a:tr h="648000">
                <a:tc>
                  <a:txBody>
                    <a:bodyPr/>
                    <a:lstStyle/>
                    <a:p>
                      <a:r>
                        <a:rPr kumimoji="1" lang="ja-JP" altLang="en-US" dirty="0"/>
                        <a:t>アイデア名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en-US" altLang="ja-JP" dirty="0" smtClean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13680303"/>
                  </a:ext>
                </a:extLst>
              </a:tr>
            </a:tbl>
          </a:graphicData>
        </a:graphic>
      </p:graphicFrame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A640A81B-1443-427C-9775-45BBAA1F924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45994652"/>
              </p:ext>
            </p:extLst>
          </p:nvPr>
        </p:nvGraphicFramePr>
        <p:xfrm>
          <a:off x="249958" y="2294159"/>
          <a:ext cx="8751997" cy="4343856"/>
        </p:xfrm>
        <a:graphic>
          <a:graphicData uri="http://schemas.openxmlformats.org/drawingml/2006/table">
            <a:tbl>
              <a:tblPr>
                <a:tableStyleId>{5940675A-B579-460E-94D1-54222C63F5DA}</a:tableStyleId>
              </a:tblPr>
              <a:tblGrid>
                <a:gridCol w="8751997">
                  <a:extLst>
                    <a:ext uri="{9D8B030D-6E8A-4147-A177-3AD203B41FA5}">
                      <a16:colId xmlns:a16="http://schemas.microsoft.com/office/drawing/2014/main" val="946619870"/>
                    </a:ext>
                  </a:extLst>
                </a:gridCol>
              </a:tblGrid>
              <a:tr h="31345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メイリオ" pitchFamily="50" charset="-128"/>
                        </a:rPr>
                        <a:t>今回の応募に至った経緯を教えてください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メイリオ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64033059"/>
                  </a:ext>
                </a:extLst>
              </a:tr>
              <a:tr h="1506146">
                <a:tc>
                  <a:txBody>
                    <a:bodyPr/>
                    <a:lstStyle/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ja-JP" altLang="en-US" sz="1600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28354184"/>
                  </a:ext>
                </a:extLst>
              </a:tr>
              <a:tr h="31345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メイリオ" pitchFamily="50" charset="-128"/>
                        </a:rPr>
                        <a:t>アイデアの概要を簡潔に教えてください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メイリオ" pitchFamily="50" charset="-128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35551936"/>
                  </a:ext>
                </a:extLst>
              </a:tr>
              <a:tr h="2118816">
                <a:tc>
                  <a:txBody>
                    <a:bodyPr/>
                    <a:lstStyle/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en-US" altLang="ja-JP" sz="1600" dirty="0">
                        <a:latin typeface="+mn-ea"/>
                        <a:ea typeface="+mn-ea"/>
                      </a:endParaRPr>
                    </a:p>
                    <a:p>
                      <a:endParaRPr kumimoji="1" lang="ja-JP" altLang="en-US" sz="1600" dirty="0">
                        <a:latin typeface="+mn-ea"/>
                        <a:ea typeface="+mn-ea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56525193"/>
                  </a:ext>
                </a:extLst>
              </a:tr>
            </a:tbl>
          </a:graphicData>
        </a:graphic>
      </p:graphicFrame>
      <p:graphicFrame>
        <p:nvGraphicFramePr>
          <p:cNvPr id="7" name="コンテンツ プレースホルダー 7">
            <a:extLst>
              <a:ext uri="{FF2B5EF4-FFF2-40B4-BE49-F238E27FC236}">
                <a16:creationId xmlns:a16="http://schemas.microsoft.com/office/drawing/2014/main" id="{5C2CD57D-97E4-47C5-8D1E-8506B6649C59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96730074"/>
              </p:ext>
            </p:extLst>
          </p:nvPr>
        </p:nvGraphicFramePr>
        <p:xfrm>
          <a:off x="249959" y="1474794"/>
          <a:ext cx="8641492" cy="518160"/>
        </p:xfrm>
        <a:graphic>
          <a:graphicData uri="http://schemas.openxmlformats.org/drawingml/2006/table">
            <a:tbl>
              <a:tblPr firstCol="1">
                <a:tableStyleId>{073A0DAA-6AF3-43AB-8588-CEC1D06C72B9}</a:tableStyleId>
              </a:tblPr>
              <a:tblGrid>
                <a:gridCol w="1593968">
                  <a:extLst>
                    <a:ext uri="{9D8B030D-6E8A-4147-A177-3AD203B41FA5}">
                      <a16:colId xmlns:a16="http://schemas.microsoft.com/office/drawing/2014/main" val="2403951560"/>
                    </a:ext>
                  </a:extLst>
                </a:gridCol>
                <a:gridCol w="7047524">
                  <a:extLst>
                    <a:ext uri="{9D8B030D-6E8A-4147-A177-3AD203B41FA5}">
                      <a16:colId xmlns:a16="http://schemas.microsoft.com/office/drawing/2014/main" val="3070820411"/>
                    </a:ext>
                  </a:extLst>
                </a:gridCol>
              </a:tblGrid>
              <a:tr h="441159">
                <a:tc>
                  <a:txBody>
                    <a:bodyPr/>
                    <a:lstStyle/>
                    <a:p>
                      <a:r>
                        <a:rPr kumimoji="1" lang="ja-JP" altLang="en-US" sz="1400" dirty="0" smtClean="0"/>
                        <a:t>関連する</a:t>
                      </a:r>
                      <a:r>
                        <a:rPr kumimoji="1" lang="en-US" altLang="ja-JP" sz="1400" dirty="0" smtClean="0"/>
                        <a:t>SDGs</a:t>
                      </a:r>
                    </a:p>
                    <a:p>
                      <a:r>
                        <a:rPr kumimoji="1" lang="ja-JP" altLang="en-US" sz="1400" dirty="0" smtClean="0"/>
                        <a:t>開発目標</a:t>
                      </a:r>
                      <a:endParaRPr kumimoji="1" lang="ja-JP" altLang="en-US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en-US" altLang="ja-JP" sz="1400" dirty="0" smtClean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13680303"/>
                  </a:ext>
                </a:extLst>
              </a:tr>
            </a:tbl>
          </a:graphicData>
        </a:graphic>
      </p:graphicFrame>
      <p:sp>
        <p:nvSpPr>
          <p:cNvPr id="4" name="テキスト ボックス 3"/>
          <p:cNvSpPr txBox="1"/>
          <p:nvPr/>
        </p:nvSpPr>
        <p:spPr>
          <a:xfrm>
            <a:off x="162873" y="1961623"/>
            <a:ext cx="87285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050" dirty="0" smtClean="0">
                <a:latin typeface="+mn-ea"/>
              </a:rPr>
              <a:t>※</a:t>
            </a:r>
            <a:r>
              <a:rPr kumimoji="1" lang="ja-JP" altLang="en-US" sz="1050" dirty="0" smtClean="0">
                <a:latin typeface="+mn-ea"/>
              </a:rPr>
              <a:t>目標</a:t>
            </a:r>
            <a:r>
              <a:rPr kumimoji="1" lang="ja-JP" altLang="en-US" sz="1050" dirty="0">
                <a:latin typeface="+mn-ea"/>
              </a:rPr>
              <a:t>番号</a:t>
            </a:r>
            <a:r>
              <a:rPr kumimoji="1" lang="ja-JP" altLang="en-US" sz="1050" dirty="0" smtClean="0">
                <a:latin typeface="+mn-ea"/>
              </a:rPr>
              <a:t>と目標名を記載してください（複数可）</a:t>
            </a:r>
            <a:endParaRPr kumimoji="1" lang="ja-JP" altLang="en-US" sz="1050" dirty="0">
              <a:latin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15905297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B10ED0-D440-4CFB-9A56-1474E27121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7886700" cy="593662"/>
          </a:xfrm>
        </p:spPr>
        <p:txBody>
          <a:bodyPr>
            <a:noAutofit/>
          </a:bodyPr>
          <a:lstStyle/>
          <a:p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3.</a:t>
            </a:r>
            <a:r>
              <a:rPr lang="ja-JP" altLang="en-US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背景</a:t>
            </a:r>
            <a:endParaRPr kumimoji="1" lang="ja-JP" altLang="en-US" sz="32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B301E134-9826-4075-A837-DC129C5E6166}"/>
              </a:ext>
            </a:extLst>
          </p:cNvPr>
          <p:cNvCxnSpPr>
            <a:cxnSpLocks/>
          </p:cNvCxnSpPr>
          <p:nvPr/>
        </p:nvCxnSpPr>
        <p:spPr>
          <a:xfrm>
            <a:off x="0" y="593662"/>
            <a:ext cx="9144000" cy="0"/>
          </a:xfrm>
          <a:prstGeom prst="line">
            <a:avLst/>
          </a:prstGeom>
          <a:ln w="76200" cmpd="thickThin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3E25091-4B7C-4510-BD3B-FBB3BAD50E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6905" y="809625"/>
            <a:ext cx="7886700" cy="4351338"/>
          </a:xfrm>
        </p:spPr>
        <p:txBody>
          <a:bodyPr/>
          <a:lstStyle/>
          <a:p>
            <a:r>
              <a:rPr lang="ja-JP" altLang="en-US" dirty="0"/>
              <a:t>アイデアのきっかけのとなる背景を説明してください。</a:t>
            </a:r>
            <a:endParaRPr lang="en-US" altLang="ja-JP" dirty="0"/>
          </a:p>
          <a:p>
            <a:pPr lvl="1"/>
            <a:r>
              <a:rPr lang="ja-JP" altLang="en-US" dirty="0"/>
              <a:t>可能であれば、統計的な数字や資料に基づき、定量的に問題を説明してください。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00559416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B10ED0-D440-4CFB-9A56-1474E27121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9239"/>
            <a:ext cx="7886700" cy="794327"/>
          </a:xfrm>
        </p:spPr>
        <p:txBody>
          <a:bodyPr>
            <a:noAutofit/>
          </a:bodyPr>
          <a:lstStyle/>
          <a:p>
            <a: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4.</a:t>
            </a:r>
            <a:r>
              <a:rPr lang="ja-JP" altLang="en-US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アイデアの詳細</a:t>
            </a:r>
            <a: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/>
            </a:r>
            <a:b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</a:br>
            <a:r>
              <a:rPr lang="ja-JP" altLang="en-US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　</a:t>
            </a:r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4</a:t>
            </a:r>
            <a:r>
              <a:rPr lang="ja-JP" altLang="en-US" sz="3200" dirty="0" err="1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．</a:t>
            </a:r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1</a:t>
            </a:r>
            <a:r>
              <a:rPr lang="ja-JP" altLang="en-US" sz="3200" dirty="0" err="1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．</a:t>
            </a:r>
            <a:r>
              <a:rPr lang="ja-JP" altLang="en-US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　アイデアの内容</a:t>
            </a:r>
            <a:endParaRPr kumimoji="1" lang="ja-JP" altLang="en-US" sz="20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B301E134-9826-4075-A837-DC129C5E6166}"/>
              </a:ext>
            </a:extLst>
          </p:cNvPr>
          <p:cNvCxnSpPr>
            <a:cxnSpLocks/>
          </p:cNvCxnSpPr>
          <p:nvPr/>
        </p:nvCxnSpPr>
        <p:spPr>
          <a:xfrm>
            <a:off x="0" y="870754"/>
            <a:ext cx="9144000" cy="0"/>
          </a:xfrm>
          <a:prstGeom prst="line">
            <a:avLst/>
          </a:prstGeom>
          <a:ln w="76200" cmpd="thickThin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3E25091-4B7C-4510-BD3B-FBB3BAD50E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6905" y="1012822"/>
            <a:ext cx="7886700" cy="4351338"/>
          </a:xfrm>
        </p:spPr>
        <p:txBody>
          <a:bodyPr/>
          <a:lstStyle/>
          <a:p>
            <a:r>
              <a:rPr lang="ja-JP" altLang="en-US" dirty="0"/>
              <a:t>アイデアの内容を記述してください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94872155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B10ED0-D440-4CFB-9A56-1474E27121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1" y="9239"/>
            <a:ext cx="8797771" cy="794327"/>
          </a:xfrm>
        </p:spPr>
        <p:txBody>
          <a:bodyPr>
            <a:noAutofit/>
          </a:bodyPr>
          <a:lstStyle/>
          <a:p>
            <a: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4.</a:t>
            </a:r>
            <a:r>
              <a:rPr lang="ja-JP" altLang="en-US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アイデアの詳細</a:t>
            </a:r>
            <a: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/>
            </a:r>
            <a:b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</a:br>
            <a:r>
              <a:rPr lang="ja-JP" altLang="en-US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　</a:t>
            </a:r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4</a:t>
            </a:r>
            <a:r>
              <a:rPr lang="ja-JP" altLang="en-US" sz="3200" dirty="0" err="1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．</a:t>
            </a:r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1</a:t>
            </a:r>
            <a:r>
              <a:rPr lang="ja-JP" altLang="en-US" sz="3200" dirty="0" err="1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．</a:t>
            </a:r>
            <a:r>
              <a:rPr lang="ja-JP" altLang="en-US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　アイデアの内容</a:t>
            </a:r>
            <a:r>
              <a:rPr lang="ja-JP" altLang="en-US" sz="24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（写真・イメージ図・ポンチ絵）</a:t>
            </a:r>
            <a:endParaRPr kumimoji="1" lang="ja-JP" altLang="en-US" sz="20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B301E134-9826-4075-A837-DC129C5E6166}"/>
              </a:ext>
            </a:extLst>
          </p:cNvPr>
          <p:cNvCxnSpPr>
            <a:cxnSpLocks/>
          </p:cNvCxnSpPr>
          <p:nvPr/>
        </p:nvCxnSpPr>
        <p:spPr>
          <a:xfrm>
            <a:off x="0" y="870754"/>
            <a:ext cx="9144000" cy="0"/>
          </a:xfrm>
          <a:prstGeom prst="line">
            <a:avLst/>
          </a:prstGeom>
          <a:ln w="76200" cmpd="thickThin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3E25091-4B7C-4510-BD3B-FBB3BAD50E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6905" y="1012822"/>
            <a:ext cx="7886700" cy="4351338"/>
          </a:xfrm>
        </p:spPr>
        <p:txBody>
          <a:bodyPr/>
          <a:lstStyle/>
          <a:p>
            <a:r>
              <a:rPr lang="ja-JP" altLang="en-US" dirty="0"/>
              <a:t>アイデアの内容を説明する図を書いてください。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50673089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BB10ED0-D440-4CFB-9A56-1474E27121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-1" y="9239"/>
            <a:ext cx="8797771" cy="794327"/>
          </a:xfrm>
        </p:spPr>
        <p:txBody>
          <a:bodyPr>
            <a:noAutofit/>
          </a:bodyPr>
          <a:lstStyle/>
          <a:p>
            <a: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4.</a:t>
            </a:r>
            <a:r>
              <a:rPr lang="ja-JP" altLang="en-US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アイデアの詳細</a:t>
            </a:r>
            <a: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/>
            </a:r>
            <a:br>
              <a:rPr lang="en-US" altLang="ja-JP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</a:br>
            <a:r>
              <a:rPr lang="ja-JP" altLang="en-US" sz="20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　</a:t>
            </a:r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4</a:t>
            </a:r>
            <a:r>
              <a:rPr lang="ja-JP" altLang="en-US" sz="3200" dirty="0" err="1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．</a:t>
            </a:r>
            <a:r>
              <a:rPr lang="en-US" altLang="ja-JP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2</a:t>
            </a:r>
            <a:r>
              <a:rPr lang="ja-JP" altLang="en-US" sz="3200" dirty="0" err="1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．</a:t>
            </a:r>
            <a:r>
              <a:rPr lang="ja-JP" altLang="en-US" sz="3200" dirty="0">
                <a:solidFill>
                  <a:srgbClr val="212121"/>
                </a:solidFill>
                <a:uFill>
                  <a:solidFill>
                    <a:srgbClr val="212121"/>
                  </a:solidFill>
                </a:uFill>
                <a:latin typeface="HGPｺﾞｼｯｸE" panose="020B0900000000000000" pitchFamily="50" charset="-128"/>
                <a:ea typeface="HGPｺﾞｼｯｸE" panose="020B0900000000000000" pitchFamily="50" charset="-128"/>
                <a:sym typeface="ヒラギノ角ゴ Pro W3" charset="0"/>
              </a:rPr>
              <a:t>　アイデアの利用シーン</a:t>
            </a:r>
            <a:endParaRPr kumimoji="1" lang="ja-JP" altLang="en-US" sz="20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B301E134-9826-4075-A837-DC129C5E6166}"/>
              </a:ext>
            </a:extLst>
          </p:cNvPr>
          <p:cNvCxnSpPr>
            <a:cxnSpLocks/>
          </p:cNvCxnSpPr>
          <p:nvPr/>
        </p:nvCxnSpPr>
        <p:spPr>
          <a:xfrm>
            <a:off x="0" y="870754"/>
            <a:ext cx="9144000" cy="0"/>
          </a:xfrm>
          <a:prstGeom prst="line">
            <a:avLst/>
          </a:prstGeom>
          <a:ln w="76200" cmpd="thickThin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3E25091-4B7C-4510-BD3B-FBB3BAD50E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86905" y="1012821"/>
            <a:ext cx="8626276" cy="5530013"/>
          </a:xfrm>
        </p:spPr>
        <p:txBody>
          <a:bodyPr/>
          <a:lstStyle/>
          <a:p>
            <a:r>
              <a:rPr lang="ja-JP" altLang="en-US" dirty="0"/>
              <a:t>提案のアイデアと</a:t>
            </a:r>
            <a:r>
              <a:rPr lang="ja-JP" altLang="en-US" dirty="0" smtClean="0"/>
              <a:t>、「まちづく</a:t>
            </a:r>
            <a:r>
              <a:rPr lang="ja-JP" altLang="en-US" dirty="0"/>
              <a:t>り</a:t>
            </a:r>
            <a:r>
              <a:rPr lang="ja-JP" altLang="en-US" dirty="0" smtClean="0"/>
              <a:t>」と</a:t>
            </a:r>
            <a:r>
              <a:rPr lang="ja-JP" altLang="en-US" dirty="0"/>
              <a:t>の関係</a:t>
            </a:r>
            <a:r>
              <a:rPr lang="ja-JP" altLang="en-US" dirty="0" smtClean="0"/>
              <a:t>を具体的に説明</a:t>
            </a:r>
            <a:r>
              <a:rPr lang="ja-JP" altLang="en-US" dirty="0"/>
              <a:t>してください。</a:t>
            </a:r>
            <a:endParaRPr lang="en-US" altLang="ja-JP" dirty="0"/>
          </a:p>
          <a:p>
            <a:pPr lvl="1"/>
            <a:r>
              <a:rPr lang="ja-JP" altLang="en-US" dirty="0" smtClean="0"/>
              <a:t>メンター</a:t>
            </a:r>
            <a:r>
              <a:rPr lang="ja-JP" altLang="en-US" dirty="0"/>
              <a:t>との談話により、具体的な適用シーンなどを</a:t>
            </a:r>
            <a:r>
              <a:rPr lang="ja-JP" altLang="en-US" dirty="0" smtClean="0"/>
              <a:t>提案</a:t>
            </a:r>
            <a:endParaRPr lang="en-US" altLang="ja-JP" dirty="0" smtClean="0"/>
          </a:p>
          <a:p>
            <a:pPr marL="457200" lvl="1" indent="0">
              <a:buNone/>
            </a:pP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33354035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青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467</Words>
  <Application>Microsoft Office PowerPoint</Application>
  <PresentationFormat>画面に合わせる (4:3)</PresentationFormat>
  <Paragraphs>57</Paragraphs>
  <Slides>11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11</vt:i4>
      </vt:variant>
    </vt:vector>
  </HeadingPairs>
  <TitlesOfParts>
    <vt:vector size="20" baseType="lpstr">
      <vt:lpstr>HGPｺﾞｼｯｸE</vt:lpstr>
      <vt:lpstr>ヒラギノ角ゴ Pro W3</vt:lpstr>
      <vt:lpstr>メイリオ</vt:lpstr>
      <vt:lpstr>游ゴシック</vt:lpstr>
      <vt:lpstr>游ゴシック Light</vt:lpstr>
      <vt:lpstr>Arial</vt:lpstr>
      <vt:lpstr>Calibri</vt:lpstr>
      <vt:lpstr>Calibri Light</vt:lpstr>
      <vt:lpstr>Office テーマ</vt:lpstr>
      <vt:lpstr>Intelligent Challenge 2021 概要</vt:lpstr>
      <vt:lpstr>応募条件および注意事項</vt:lpstr>
      <vt:lpstr>アイデア名</vt:lpstr>
      <vt:lpstr>1.チーム名と参加メンバー</vt:lpstr>
      <vt:lpstr>2.アイデアの概要</vt:lpstr>
      <vt:lpstr>3.背景</vt:lpstr>
      <vt:lpstr>4.アイデアの詳細 　4．1．　アイデアの内容</vt:lpstr>
      <vt:lpstr>4.アイデアの詳細 　4．1．　アイデアの内容（写真・イメージ図・ポンチ絵）</vt:lpstr>
      <vt:lpstr>4.アイデアの詳細 　4．2．　アイデアの利用シーン</vt:lpstr>
      <vt:lpstr>4.アイデアの詳細 　4．3．　アイデアと１６９のターゲット</vt:lpstr>
      <vt:lpstr>5．自由記述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2021-05-25T23:54:59Z</dcterms:created>
  <dcterms:modified xsi:type="dcterms:W3CDTF">2021-05-25T23:55:15Z</dcterms:modified>
</cp:coreProperties>
</file>