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23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98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3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9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28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01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78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69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00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56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D9443-D9E6-42FF-81DC-743DA28315E6}" type="datetimeFigureOut">
              <a:rPr kumimoji="1" lang="ja-JP" altLang="en-US" smtClean="0"/>
              <a:t>2019/8/22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30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E0AF5-F898-48FE-B96E-8FF6C4B18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400" b="1" dirty="0">
                <a:solidFill>
                  <a:schemeClr val="accent2"/>
                </a:solidFill>
                <a:latin typeface="+mn-ea"/>
              </a:rPr>
              <a:t>Intelligent</a:t>
            </a:r>
            <a:r>
              <a:rPr lang="ja-JP" altLang="en-US" sz="4400" b="1" dirty="0">
                <a:solidFill>
                  <a:schemeClr val="accent2"/>
                </a:solidFill>
                <a:latin typeface="+mn-ea"/>
              </a:rPr>
              <a:t> </a:t>
            </a:r>
            <a:r>
              <a:rPr lang="en-US" altLang="ja-JP" sz="4400" b="1" dirty="0">
                <a:solidFill>
                  <a:schemeClr val="accent2"/>
                </a:solidFill>
                <a:latin typeface="+mn-ea"/>
              </a:rPr>
              <a:t>Challenge</a:t>
            </a:r>
            <a:r>
              <a:rPr lang="ja-JP" altLang="en-US" sz="4400" b="1" dirty="0">
                <a:solidFill>
                  <a:schemeClr val="accent2"/>
                </a:solidFill>
                <a:latin typeface="+mn-ea"/>
              </a:rPr>
              <a:t> </a:t>
            </a:r>
            <a:r>
              <a:rPr lang="en-US" altLang="ja-JP" sz="4400" b="1" dirty="0">
                <a:solidFill>
                  <a:schemeClr val="accent2"/>
                </a:solidFill>
                <a:latin typeface="+mn-ea"/>
              </a:rPr>
              <a:t>2019</a:t>
            </a:r>
            <a:br>
              <a:rPr lang="en-US" altLang="ja-JP" sz="4400" b="1" dirty="0">
                <a:solidFill>
                  <a:schemeClr val="accent2"/>
                </a:solidFill>
                <a:latin typeface="+mn-ea"/>
              </a:rPr>
            </a:br>
            <a:r>
              <a:rPr lang="ja-JP" altLang="en-US" sz="4400" b="1" dirty="0">
                <a:solidFill>
                  <a:schemeClr val="accent2"/>
                </a:solidFill>
                <a:latin typeface="+mn-ea"/>
              </a:rPr>
              <a:t>概要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4DC82B-1C67-49A2-B0C0-B3E9DC7BD8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739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5</a:t>
            </a:r>
            <a:r>
              <a:rPr lang="ja-JP" altLang="en-US" sz="320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自由記述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809625"/>
            <a:ext cx="8573010" cy="4351338"/>
          </a:xfrm>
        </p:spPr>
        <p:txBody>
          <a:bodyPr/>
          <a:lstStyle/>
          <a:p>
            <a:r>
              <a:rPr lang="ja-JP" altLang="en-US" dirty="0"/>
              <a:t>デモ動画、プログラムでの試作結果など、アピールポイントを記載してください。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710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8339A-5099-40C4-972F-039D67A6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33250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応募条件および注意事項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103C60-3297-4909-AEFF-C670AFF2E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98377"/>
            <a:ext cx="7886700" cy="5494496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応募条件</a:t>
            </a:r>
            <a:endParaRPr kumimoji="1" lang="en-US" altLang="ja-JP" dirty="0"/>
          </a:p>
          <a:p>
            <a:pPr lvl="1"/>
            <a:r>
              <a:rPr lang="ja-JP" altLang="en-US" dirty="0"/>
              <a:t>すべての 選考スケジュールに参加可能であること（学業との調整は可能です）</a:t>
            </a:r>
          </a:p>
          <a:p>
            <a:pPr lvl="1"/>
            <a:r>
              <a:rPr lang="en-US" altLang="ja-JP" dirty="0"/>
              <a:t>1</a:t>
            </a:r>
            <a:r>
              <a:rPr lang="ja-JP" altLang="en-US" dirty="0"/>
              <a:t>チーム　</a:t>
            </a:r>
            <a:r>
              <a:rPr lang="en-US" altLang="ja-JP" dirty="0"/>
              <a:t>1</a:t>
            </a:r>
            <a:r>
              <a:rPr lang="ja-JP" altLang="en-US" dirty="0"/>
              <a:t>人～</a:t>
            </a:r>
            <a:r>
              <a:rPr lang="en-US" altLang="ja-JP" dirty="0"/>
              <a:t>6</a:t>
            </a:r>
            <a:r>
              <a:rPr lang="ja-JP" altLang="en-US" dirty="0"/>
              <a:t>人までであること</a:t>
            </a:r>
          </a:p>
          <a:p>
            <a:pPr lvl="1"/>
            <a:r>
              <a:rPr lang="ja-JP" altLang="en-US" dirty="0"/>
              <a:t>応募者に登記済の法人の取締役が含まれる場合であって、応募事業を当該法人で推進する予定がある場合は、当該法人に当社グループ会社以外の資本参画および資本参画計画がないこと</a:t>
            </a:r>
          </a:p>
          <a:p>
            <a:pPr lvl="1"/>
            <a:r>
              <a:rPr lang="ja-JP" altLang="en-US" dirty="0"/>
              <a:t>本人が未成年の場合は親権者の承諾を得ること</a:t>
            </a:r>
            <a:endParaRPr lang="en-US" altLang="ja-JP" dirty="0"/>
          </a:p>
          <a:p>
            <a:r>
              <a:rPr lang="ja-JP" altLang="en-US" dirty="0"/>
              <a:t>注意事項</a:t>
            </a:r>
            <a:endParaRPr lang="en-US" altLang="ja-JP" dirty="0"/>
          </a:p>
          <a:p>
            <a:pPr lvl="1"/>
            <a:r>
              <a:rPr lang="ja-JP" altLang="en-US" dirty="0"/>
              <a:t>募集要項に違反する事実やアイデアの盗用、第三者の権利の侵害、その他不正があった場合は、審査対象外あるいは受賞取り消しとなる場合があります。</a:t>
            </a:r>
          </a:p>
          <a:p>
            <a:pPr lvl="1"/>
            <a:r>
              <a:rPr lang="ja-JP" altLang="en-US" dirty="0"/>
              <a:t>応募いただいた内容は、今後当サイト及び関連企業サイトにて公開するなど、各種媒体で開示する予定があります。特許を含めた権利申請等</a:t>
            </a:r>
            <a:r>
              <a:rPr lang="ja-JP" altLang="en-US"/>
              <a:t>は</a:t>
            </a:r>
            <a:r>
              <a:rPr lang="ja-JP" altLang="en-US" smtClean="0"/>
              <a:t>事前</a:t>
            </a:r>
            <a:r>
              <a:rPr lang="ja-JP" altLang="en-US"/>
              <a:t>に</a:t>
            </a:r>
            <a:r>
              <a:rPr lang="ja-JP" altLang="en-US" smtClean="0"/>
              <a:t>対応</a:t>
            </a:r>
            <a:r>
              <a:rPr lang="ja-JP" altLang="en-US" dirty="0"/>
              <a:t>をお願いいたします。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134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B4DC6BC-98FC-4FB2-89E2-65E27C29A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4555055"/>
            <a:ext cx="5174047" cy="1723125"/>
          </a:xfrm>
        </p:spPr>
        <p:txBody>
          <a:bodyPr anchor="ctr">
            <a:normAutofit/>
          </a:bodyPr>
          <a:lstStyle/>
          <a:p>
            <a:pPr algn="r"/>
            <a:r>
              <a:rPr kumimoji="1" lang="ja-JP" altLang="en-US" dirty="0"/>
              <a:t>アイデア名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93AFDD4E-2E05-49C8-9B5A-AC441BFD7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6968" y="4555055"/>
            <a:ext cx="2537450" cy="1723125"/>
          </a:xfrm>
        </p:spPr>
        <p:txBody>
          <a:bodyPr anchor="ctr">
            <a:normAutofit/>
          </a:bodyPr>
          <a:lstStyle/>
          <a:p>
            <a:pPr algn="l"/>
            <a:r>
              <a:rPr kumimoji="1" lang="ja-JP" altLang="en-US" dirty="0"/>
              <a:t>チーム名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AE9DDF-0480-4C6E-A892-BD858452F855}"/>
              </a:ext>
            </a:extLst>
          </p:cNvPr>
          <p:cNvSpPr/>
          <p:nvPr/>
        </p:nvSpPr>
        <p:spPr>
          <a:xfrm>
            <a:off x="5074728" y="579820"/>
            <a:ext cx="391164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bg1"/>
                </a:solidFill>
                <a:latin typeface="+mn-ea"/>
              </a:rPr>
              <a:t>Intelligent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+mn-ea"/>
              </a:rPr>
              <a:t>Challenge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 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ja-JP" sz="2800" b="1" dirty="0">
                <a:solidFill>
                  <a:schemeClr val="bg1"/>
                </a:solidFill>
                <a:latin typeface="+mn-ea"/>
              </a:rPr>
              <a:t>2019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1.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チーム名と参加メンバー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F2AE283D-B0E3-4399-B71A-2B6286CC50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511231"/>
              </p:ext>
            </p:extLst>
          </p:nvPr>
        </p:nvGraphicFramePr>
        <p:xfrm>
          <a:off x="249959" y="816484"/>
          <a:ext cx="8751998" cy="37084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614352">
                  <a:extLst>
                    <a:ext uri="{9D8B030D-6E8A-4147-A177-3AD203B41FA5}">
                      <a16:colId xmlns:a16="http://schemas.microsoft.com/office/drawing/2014/main" val="2403951560"/>
                    </a:ext>
                  </a:extLst>
                </a:gridCol>
                <a:gridCol w="7137646">
                  <a:extLst>
                    <a:ext uri="{9D8B030D-6E8A-4147-A177-3AD203B41FA5}">
                      <a16:colId xmlns:a16="http://schemas.microsoft.com/office/drawing/2014/main" val="3070820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チーム名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80303"/>
                  </a:ext>
                </a:extLst>
              </a:tr>
            </a:tbl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6C15612-1C05-4D69-A4D5-086C470B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096268"/>
              </p:ext>
            </p:extLst>
          </p:nvPr>
        </p:nvGraphicFramePr>
        <p:xfrm>
          <a:off x="249959" y="1410145"/>
          <a:ext cx="8769754" cy="128016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614352">
                  <a:extLst>
                    <a:ext uri="{9D8B030D-6E8A-4147-A177-3AD203B41FA5}">
                      <a16:colId xmlns:a16="http://schemas.microsoft.com/office/drawing/2014/main" val="2418343151"/>
                    </a:ext>
                  </a:extLst>
                </a:gridCol>
                <a:gridCol w="7155402">
                  <a:extLst>
                    <a:ext uri="{9D8B030D-6E8A-4147-A177-3AD203B41FA5}">
                      <a16:colId xmlns:a16="http://schemas.microsoft.com/office/drawing/2014/main" val="2113170367"/>
                    </a:ext>
                  </a:extLst>
                </a:gridCol>
              </a:tblGrid>
              <a:tr h="30302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代表者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氏名　（大学・学部・学年・ゼミナール名）</a:t>
                      </a:r>
                      <a:endParaRPr kumimoji="1" lang="en-US" altLang="ja-JP" sz="1800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54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代表者連絡先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電話番号：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メールアドレス：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676102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FB17C0C0-8E0E-4086-8543-1C8603EBE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753416"/>
              </p:ext>
            </p:extLst>
          </p:nvPr>
        </p:nvGraphicFramePr>
        <p:xfrm>
          <a:off x="249959" y="3060247"/>
          <a:ext cx="8751997" cy="3633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5766">
                  <a:extLst>
                    <a:ext uri="{9D8B030D-6E8A-4147-A177-3AD203B41FA5}">
                      <a16:colId xmlns:a16="http://schemas.microsoft.com/office/drawing/2014/main" val="2686060293"/>
                    </a:ext>
                  </a:extLst>
                </a:gridCol>
                <a:gridCol w="1651247">
                  <a:extLst>
                    <a:ext uri="{9D8B030D-6E8A-4147-A177-3AD203B41FA5}">
                      <a16:colId xmlns:a16="http://schemas.microsoft.com/office/drawing/2014/main" val="171430371"/>
                    </a:ext>
                  </a:extLst>
                </a:gridCol>
                <a:gridCol w="3249226">
                  <a:extLst>
                    <a:ext uri="{9D8B030D-6E8A-4147-A177-3AD203B41FA5}">
                      <a16:colId xmlns:a16="http://schemas.microsoft.com/office/drawing/2014/main" val="1288082879"/>
                    </a:ext>
                  </a:extLst>
                </a:gridCol>
                <a:gridCol w="1500326">
                  <a:extLst>
                    <a:ext uri="{9D8B030D-6E8A-4147-A177-3AD203B41FA5}">
                      <a16:colId xmlns:a16="http://schemas.microsoft.com/office/drawing/2014/main" val="3032116388"/>
                    </a:ext>
                  </a:extLst>
                </a:gridCol>
                <a:gridCol w="1855432">
                  <a:extLst>
                    <a:ext uri="{9D8B030D-6E8A-4147-A177-3AD203B41FA5}">
                      <a16:colId xmlns:a16="http://schemas.microsoft.com/office/drawing/2014/main" val="887307232"/>
                    </a:ext>
                  </a:extLst>
                </a:gridCol>
              </a:tblGrid>
              <a:tr h="454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NO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大学・学部・学年・ゼミナール名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電話番号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743917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38655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277335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85025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14398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141517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700867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77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11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2.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アイデアの概要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コンテンツ プレースホルダー 7">
            <a:extLst>
              <a:ext uri="{FF2B5EF4-FFF2-40B4-BE49-F238E27FC236}">
                <a16:creationId xmlns:a16="http://schemas.microsoft.com/office/drawing/2014/main" id="{5C2CD57D-97E4-47C5-8D1E-8506B6649C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142077"/>
              </p:ext>
            </p:extLst>
          </p:nvPr>
        </p:nvGraphicFramePr>
        <p:xfrm>
          <a:off x="249959" y="816484"/>
          <a:ext cx="8751998" cy="37084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614352">
                  <a:extLst>
                    <a:ext uri="{9D8B030D-6E8A-4147-A177-3AD203B41FA5}">
                      <a16:colId xmlns:a16="http://schemas.microsoft.com/office/drawing/2014/main" val="2403951560"/>
                    </a:ext>
                  </a:extLst>
                </a:gridCol>
                <a:gridCol w="7137646">
                  <a:extLst>
                    <a:ext uri="{9D8B030D-6E8A-4147-A177-3AD203B41FA5}">
                      <a16:colId xmlns:a16="http://schemas.microsoft.com/office/drawing/2014/main" val="3070820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アイデア名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8030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A640A81B-1443-427C-9775-45BBAA1F9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45334"/>
              </p:ext>
            </p:extLst>
          </p:nvPr>
        </p:nvGraphicFramePr>
        <p:xfrm>
          <a:off x="249958" y="1363964"/>
          <a:ext cx="8751997" cy="4998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51997">
                  <a:extLst>
                    <a:ext uri="{9D8B030D-6E8A-4147-A177-3AD203B41FA5}">
                      <a16:colId xmlns:a16="http://schemas.microsoft.com/office/drawing/2014/main" val="946619870"/>
                    </a:ext>
                  </a:extLst>
                </a:gridCol>
              </a:tblGrid>
              <a:tr h="224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今回の応募に至った経緯を教えてください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033059"/>
                  </a:ext>
                </a:extLst>
              </a:tr>
              <a:tr h="1323862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54184"/>
                  </a:ext>
                </a:extLst>
              </a:tr>
              <a:tr h="299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アイデアの概要を簡潔に教えてください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551936"/>
                  </a:ext>
                </a:extLst>
              </a:tr>
              <a:tr h="1323862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52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052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3.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背景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809625"/>
            <a:ext cx="7886700" cy="4351338"/>
          </a:xfrm>
        </p:spPr>
        <p:txBody>
          <a:bodyPr/>
          <a:lstStyle/>
          <a:p>
            <a:r>
              <a:rPr lang="ja-JP" altLang="en-US" dirty="0"/>
              <a:t>アイデアのきっかけのとなる背景を説明してください。</a:t>
            </a:r>
            <a:endParaRPr lang="en-US" altLang="ja-JP" dirty="0"/>
          </a:p>
          <a:p>
            <a:pPr lvl="1"/>
            <a:r>
              <a:rPr lang="ja-JP" altLang="en-US" dirty="0"/>
              <a:t>可能であれば、統計的な数字や資料に基づき、定量的に問題を説明してください。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0559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39"/>
            <a:ext cx="7886700" cy="794327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4.</a:t>
            </a: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アイデアの詳細</a:t>
            </a:r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/>
            </a:r>
            <a:b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</a:b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1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アイデアの内容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870754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1012822"/>
            <a:ext cx="7886700" cy="4351338"/>
          </a:xfrm>
        </p:spPr>
        <p:txBody>
          <a:bodyPr/>
          <a:lstStyle/>
          <a:p>
            <a:r>
              <a:rPr lang="ja-JP" altLang="en-US" dirty="0"/>
              <a:t>アイデアの内容を記述してください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948721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9239"/>
            <a:ext cx="8797771" cy="794327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4.</a:t>
            </a: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アイデアの詳細</a:t>
            </a:r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/>
            </a:r>
            <a:b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</a:b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1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アイデアの内容</a:t>
            </a:r>
            <a:r>
              <a:rPr lang="ja-JP" altLang="en-US" sz="24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（写真・イメージ図・ポンチ絵）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870754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1012822"/>
            <a:ext cx="7886700" cy="4351338"/>
          </a:xfrm>
        </p:spPr>
        <p:txBody>
          <a:bodyPr/>
          <a:lstStyle/>
          <a:p>
            <a:r>
              <a:rPr lang="ja-JP" altLang="en-US" dirty="0"/>
              <a:t>アイデアの内容を説明する図を書いてください。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0673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9239"/>
            <a:ext cx="8797771" cy="794327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4.</a:t>
            </a: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アイデアの詳細</a:t>
            </a:r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/>
            </a:r>
            <a:b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</a:b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2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アイデアの利用シーン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870754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1012821"/>
            <a:ext cx="8626276" cy="5530013"/>
          </a:xfrm>
        </p:spPr>
        <p:txBody>
          <a:bodyPr/>
          <a:lstStyle/>
          <a:p>
            <a:r>
              <a:rPr lang="ja-JP" altLang="en-US" dirty="0"/>
              <a:t>提案のアイデアと、「安心・安全」、「防災・減災」、「インフラメンテナンスと維持管理」との関係を説明してください。</a:t>
            </a:r>
            <a:endParaRPr lang="en-US" altLang="ja-JP" dirty="0"/>
          </a:p>
          <a:p>
            <a:pPr lvl="1"/>
            <a:r>
              <a:rPr lang="ja-JP" altLang="en-US" dirty="0" smtClean="0"/>
              <a:t>メンター</a:t>
            </a:r>
            <a:r>
              <a:rPr lang="ja-JP" altLang="en-US" dirty="0"/>
              <a:t>との談話により、具体的な適用シーンなどを</a:t>
            </a:r>
            <a:r>
              <a:rPr lang="ja-JP" altLang="en-US" dirty="0" smtClean="0"/>
              <a:t>提案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13797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218</Words>
  <Application>Microsoft Office PowerPoint</Application>
  <PresentationFormat>画面に合わせる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HGPｺﾞｼｯｸE</vt:lpstr>
      <vt:lpstr>ヒラギノ角ゴ Pro W3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Intelligent Challenge 2019 概要</vt:lpstr>
      <vt:lpstr>応募条件および注意事項</vt:lpstr>
      <vt:lpstr>アイデア名</vt:lpstr>
      <vt:lpstr>1.チーム名と参加メンバー</vt:lpstr>
      <vt:lpstr>2.アイデアの概要</vt:lpstr>
      <vt:lpstr>3.背景</vt:lpstr>
      <vt:lpstr>4.アイデアの詳細 　4．1．　アイデアの内容</vt:lpstr>
      <vt:lpstr>4.アイデアの詳細 　4．1．　アイデアの内容（写真・イメージ図・ポンチ絵）</vt:lpstr>
      <vt:lpstr>4.アイデアの詳細 　4．2．　アイデアの利用シーン</vt:lpstr>
      <vt:lpstr>5．自由記述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Challenge 2019 概要</dc:title>
  <dc:creator>健二 中村</dc:creator>
  <cp:lastModifiedBy>165 okamoto</cp:lastModifiedBy>
  <cp:revision>13</cp:revision>
  <dcterms:created xsi:type="dcterms:W3CDTF">2019-07-16T04:24:22Z</dcterms:created>
  <dcterms:modified xsi:type="dcterms:W3CDTF">2019-08-22T00:36:21Z</dcterms:modified>
</cp:coreProperties>
</file>